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handoutMasterIdLst>
    <p:handoutMasterId r:id="rId29"/>
  </p:handoutMasterIdLst>
  <p:sldIdLst>
    <p:sldId id="256" r:id="rId2"/>
    <p:sldId id="278" r:id="rId3"/>
    <p:sldId id="275" r:id="rId4"/>
    <p:sldId id="276" r:id="rId5"/>
    <p:sldId id="277" r:id="rId6"/>
    <p:sldId id="281" r:id="rId7"/>
    <p:sldId id="279" r:id="rId8"/>
    <p:sldId id="280" r:id="rId9"/>
    <p:sldId id="282" r:id="rId10"/>
    <p:sldId id="283" r:id="rId11"/>
    <p:sldId id="284" r:id="rId12"/>
    <p:sldId id="286" r:id="rId13"/>
    <p:sldId id="285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8" r:id="rId25"/>
    <p:sldId id="299" r:id="rId26"/>
    <p:sldId id="297" r:id="rId27"/>
    <p:sldId id="274" r:id="rId28"/>
  </p:sldIdLst>
  <p:sldSz cx="12192000" cy="6858000"/>
  <p:notesSz cx="6735763" cy="9866313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14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1C660-322E-4DD2-8FD8-8A0EAF6BC75C}" type="datetimeFigureOut">
              <a:rPr lang="en-GB" smtClean="0"/>
              <a:t>13/12/2015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A8908-07D5-429C-ABFA-4D63BD15D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243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1C43-E07D-4D9B-9CCD-4B33D0A599A8}" type="datetimeFigureOut">
              <a:rPr lang="lv-LV" smtClean="0"/>
              <a:t>13.12.2015.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93BA-A219-4EAF-AC4B-58B4C505D3C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76977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1C43-E07D-4D9B-9CCD-4B33D0A599A8}" type="datetimeFigureOut">
              <a:rPr lang="lv-LV" smtClean="0"/>
              <a:t>13.12.2015.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93BA-A219-4EAF-AC4B-58B4C505D3C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90881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1C43-E07D-4D9B-9CCD-4B33D0A599A8}" type="datetimeFigureOut">
              <a:rPr lang="lv-LV" smtClean="0"/>
              <a:t>13.12.2015.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93BA-A219-4EAF-AC4B-58B4C505D3C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45642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1C43-E07D-4D9B-9CCD-4B33D0A599A8}" type="datetimeFigureOut">
              <a:rPr lang="lv-LV" smtClean="0"/>
              <a:t>13.12.2015.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93BA-A219-4EAF-AC4B-58B4C505D3C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17573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1C43-E07D-4D9B-9CCD-4B33D0A599A8}" type="datetimeFigureOut">
              <a:rPr lang="lv-LV" smtClean="0"/>
              <a:t>13.12.2015.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93BA-A219-4EAF-AC4B-58B4C505D3C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7325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1C43-E07D-4D9B-9CCD-4B33D0A599A8}" type="datetimeFigureOut">
              <a:rPr lang="lv-LV" smtClean="0"/>
              <a:t>13.12.2015.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93BA-A219-4EAF-AC4B-58B4C505D3C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6610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1C43-E07D-4D9B-9CCD-4B33D0A599A8}" type="datetimeFigureOut">
              <a:rPr lang="lv-LV" smtClean="0"/>
              <a:t>13.12.2015.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93BA-A219-4EAF-AC4B-58B4C505D3C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09995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1C43-E07D-4D9B-9CCD-4B33D0A599A8}" type="datetimeFigureOut">
              <a:rPr lang="lv-LV" smtClean="0"/>
              <a:t>13.12.2015.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93BA-A219-4EAF-AC4B-58B4C505D3C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02131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1C43-E07D-4D9B-9CCD-4B33D0A599A8}" type="datetimeFigureOut">
              <a:rPr lang="lv-LV" smtClean="0"/>
              <a:t>13.12.2015.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93BA-A219-4EAF-AC4B-58B4C505D3C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93151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1C43-E07D-4D9B-9CCD-4B33D0A599A8}" type="datetimeFigureOut">
              <a:rPr lang="lv-LV" smtClean="0"/>
              <a:t>13.12.2015.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93BA-A219-4EAF-AC4B-58B4C505D3C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01553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1C43-E07D-4D9B-9CCD-4B33D0A599A8}" type="datetimeFigureOut">
              <a:rPr lang="lv-LV" smtClean="0"/>
              <a:t>13.12.2015.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93BA-A219-4EAF-AC4B-58B4C505D3C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06691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91C43-E07D-4D9B-9CCD-4B33D0A599A8}" type="datetimeFigureOut">
              <a:rPr lang="lv-LV" smtClean="0"/>
              <a:t>13.12.2015.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593BA-A219-4EAF-AC4B-58B4C505D3C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11538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cus.org/" TargetMode="External"/><Relationship Id="rId2" Type="http://schemas.openxmlformats.org/officeDocument/2006/relationships/hyperlink" Target="http://www.sustainablesites.org/SustainableSitesInitiative_PreliminaryReport_110107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.udel.edu/udbg/sl/hydrology.html" TargetMode="External"/><Relationship Id="rId2" Type="http://schemas.openxmlformats.org/officeDocument/2006/relationships/hyperlink" Target="http://www.fscus.or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Inovatīvi un ilgtspējīgi materiāli teritoriju labiekārtošanā</a:t>
            </a: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dirty="0" smtClean="0"/>
              <a:t>LLU LIF AAP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937026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42211" y="6299355"/>
            <a:ext cx="4812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i="1" dirty="0" smtClean="0"/>
              <a:t>Att. </a:t>
            </a:r>
            <a:r>
              <a:rPr lang="lv-LV" i="1" dirty="0" err="1" smtClean="0"/>
              <a:t>Namba</a:t>
            </a:r>
            <a:r>
              <a:rPr lang="lv-LV" i="1" dirty="0" smtClean="0"/>
              <a:t> parks</a:t>
            </a:r>
            <a:endParaRPr lang="en-US" i="1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/>
              <a:t>Ilgtspējīgi materiāli teritoriju labiekārtošanā: Materiāli apstādījumos</a:t>
            </a:r>
            <a:endParaRPr lang="lv-LV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958" y="1353806"/>
            <a:ext cx="6849980" cy="534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43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0" y="5880004"/>
            <a:ext cx="4812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i="1" dirty="0" smtClean="0"/>
              <a:t>Att. </a:t>
            </a:r>
            <a:r>
              <a:rPr lang="en-CA" i="1" dirty="0">
                <a:cs typeface="Arial" charset="0"/>
              </a:rPr>
              <a:t>Vancouver Public Library</a:t>
            </a:r>
            <a:endParaRPr lang="en-CA" i="1" dirty="0">
              <a:cs typeface="Arial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/>
              <a:t>Ilgtspējīgi materiāli teritoriju labiekārtošanā: Materiāli apstādījumos</a:t>
            </a:r>
            <a:endParaRPr lang="lv-LV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8969" y="1353806"/>
            <a:ext cx="4876800" cy="4710864"/>
          </a:xfrm>
        </p:spPr>
        <p:txBody>
          <a:bodyPr>
            <a:noAutofit/>
          </a:bodyPr>
          <a:lstStyle/>
          <a:p>
            <a:r>
              <a:rPr lang="lv-LV" sz="2000" b="1" dirty="0" smtClean="0"/>
              <a:t>Zaļie jumti</a:t>
            </a:r>
            <a:endParaRPr lang="lv-LV" sz="2000" dirty="0"/>
          </a:p>
          <a:p>
            <a:endParaRPr lang="lv-LV" dirty="0" smtClean="0"/>
          </a:p>
        </p:txBody>
      </p:sp>
      <p:pic>
        <p:nvPicPr>
          <p:cNvPr id="5" name="Picture 8" descr="DCP_26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096" y="1353806"/>
            <a:ext cx="6833936" cy="453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16" y="1711905"/>
            <a:ext cx="5715000" cy="381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6465" y="5587870"/>
            <a:ext cx="4812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i="1" dirty="0" smtClean="0"/>
              <a:t>Att. </a:t>
            </a:r>
            <a:r>
              <a:rPr lang="lv-LV" i="1" dirty="0" smtClean="0">
                <a:cs typeface="Arial" charset="0"/>
              </a:rPr>
              <a:t>Akmens ēka Vjetnamā</a:t>
            </a:r>
            <a:endParaRPr lang="en-CA" i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648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80547" y="5826270"/>
            <a:ext cx="4812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i="1" dirty="0" smtClean="0"/>
              <a:t>Att. </a:t>
            </a:r>
            <a:r>
              <a:rPr lang="lv-LV" i="1" dirty="0" smtClean="0">
                <a:cs typeface="Arial" charset="0"/>
              </a:rPr>
              <a:t>Čikāgas domes ēkas jumts</a:t>
            </a:r>
            <a:endParaRPr lang="en-CA" i="1" dirty="0">
              <a:cs typeface="Arial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/>
              <a:t>Ilgtspējīgi materiāli teritoriju labiekārtošanā: Materiāli apstādījumos</a:t>
            </a:r>
            <a:endParaRPr lang="lv-LV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8969" y="1353806"/>
            <a:ext cx="4876800" cy="4710864"/>
          </a:xfrm>
        </p:spPr>
        <p:txBody>
          <a:bodyPr>
            <a:noAutofit/>
          </a:bodyPr>
          <a:lstStyle/>
          <a:p>
            <a:r>
              <a:rPr lang="lv-LV" sz="2000" b="1" dirty="0" smtClean="0"/>
              <a:t>Zaļie jumti</a:t>
            </a:r>
            <a:endParaRPr lang="lv-LV" sz="2000" dirty="0"/>
          </a:p>
          <a:p>
            <a:endParaRPr lang="lv-LV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176465" y="5587870"/>
            <a:ext cx="4812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i="1" dirty="0" smtClean="0"/>
              <a:t>Att. Dzīvojamā ēka Vācijā. Būvēta 90-tajos gados.</a:t>
            </a:r>
            <a:endParaRPr lang="en-CA" i="1" dirty="0"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547" y="1353806"/>
            <a:ext cx="6898105" cy="4311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65" y="1750549"/>
            <a:ext cx="5470451" cy="383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02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/>
              <a:t>Ilgtspējīgi materiāli teritoriju labiekārtošanā: Materiāli apstādījumos</a:t>
            </a:r>
            <a:endParaRPr lang="lv-LV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8969" y="1353806"/>
            <a:ext cx="4876800" cy="4710864"/>
          </a:xfrm>
        </p:spPr>
        <p:txBody>
          <a:bodyPr>
            <a:noAutofit/>
          </a:bodyPr>
          <a:lstStyle/>
          <a:p>
            <a:r>
              <a:rPr lang="lv-LV" sz="2000" b="1" dirty="0" smtClean="0"/>
              <a:t>Vietējie augi</a:t>
            </a:r>
            <a:endParaRPr lang="lv-LV" sz="2000" dirty="0"/>
          </a:p>
          <a:p>
            <a:endParaRPr lang="lv-LV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176465" y="5587870"/>
            <a:ext cx="4812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i="1" dirty="0" smtClean="0"/>
              <a:t>Att. </a:t>
            </a:r>
            <a:r>
              <a:rPr lang="lv-LV" i="1" dirty="0" err="1" smtClean="0">
                <a:cs typeface="Arial" charset="0"/>
              </a:rPr>
              <a:t>Lotusu</a:t>
            </a:r>
            <a:r>
              <a:rPr lang="lv-LV" i="1" dirty="0" smtClean="0">
                <a:cs typeface="Arial" charset="0"/>
              </a:rPr>
              <a:t> dīķis Ķīnā</a:t>
            </a:r>
            <a:endParaRPr lang="en-CA" i="1" dirty="0"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353805"/>
            <a:ext cx="4704854" cy="528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47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/>
              <a:t>Ilgtspējīgi materiāli teritoriju labiekārtošanā: Materiāli apstādījumos</a:t>
            </a:r>
            <a:endParaRPr lang="lv-LV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8969" y="1353806"/>
            <a:ext cx="4876800" cy="4710864"/>
          </a:xfrm>
        </p:spPr>
        <p:txBody>
          <a:bodyPr>
            <a:noAutofit/>
          </a:bodyPr>
          <a:lstStyle/>
          <a:p>
            <a:r>
              <a:rPr lang="lv-LV" sz="2000" b="1" dirty="0" smtClean="0"/>
              <a:t>Mulča</a:t>
            </a:r>
            <a:endParaRPr lang="lv-LV" sz="2000" dirty="0"/>
          </a:p>
          <a:p>
            <a:endParaRPr lang="lv-LV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176465" y="5587870"/>
            <a:ext cx="4812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i="1" dirty="0" smtClean="0"/>
              <a:t>Att. Dažāda veida mulča</a:t>
            </a:r>
            <a:endParaRPr lang="en-CA" i="1" dirty="0"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9" y="1682620"/>
            <a:ext cx="6400799" cy="3094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768" y="1169840"/>
            <a:ext cx="4787362" cy="47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87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/>
              <a:t>Ilgtspējīgi materiāli teritoriju labiekārtošanā: Materiāli apstādījumos</a:t>
            </a:r>
            <a:endParaRPr lang="lv-LV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8969" y="1353806"/>
            <a:ext cx="4876800" cy="4710864"/>
          </a:xfrm>
        </p:spPr>
        <p:txBody>
          <a:bodyPr>
            <a:noAutofit/>
          </a:bodyPr>
          <a:lstStyle/>
          <a:p>
            <a:r>
              <a:rPr lang="lv-LV" sz="2000" b="1" dirty="0" smtClean="0"/>
              <a:t>Materiāli ap kokiem publiskajos labiekārtojumos</a:t>
            </a:r>
            <a:endParaRPr lang="lv-LV" sz="2000" dirty="0"/>
          </a:p>
          <a:p>
            <a:endParaRPr lang="lv-LV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160423" y="6263275"/>
            <a:ext cx="4812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i="1" dirty="0" smtClean="0"/>
              <a:t>Att. Dekoratīva metāla plāksne ap koku</a:t>
            </a:r>
            <a:endParaRPr lang="en-CA" i="1" dirty="0">
              <a:cs typeface="Arial" charset="0"/>
            </a:endParaRPr>
          </a:p>
        </p:txBody>
      </p:sp>
      <p:pic>
        <p:nvPicPr>
          <p:cNvPr id="2050" name="Picture 2" descr="https://s-media-cache-ak0.pinimg.com/736x/b1/a1/87/b1a1875d946673dde5b90e83428619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" y="2037731"/>
            <a:ext cx="4406066" cy="402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769" y="1353806"/>
            <a:ext cx="409575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52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/>
              <a:t>Ilgtspējīgi materiāli teritoriju labiekārtošanā: </a:t>
            </a:r>
            <a:r>
              <a:rPr lang="lv-LV" dirty="0" smtClean="0"/>
              <a:t>Augsne</a:t>
            </a:r>
            <a:endParaRPr lang="lv-LV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8969" y="1353806"/>
            <a:ext cx="4876800" cy="4710864"/>
          </a:xfrm>
        </p:spPr>
        <p:txBody>
          <a:bodyPr>
            <a:noAutofit/>
          </a:bodyPr>
          <a:lstStyle/>
          <a:p>
            <a:r>
              <a:rPr lang="lv-LV" sz="2000" b="1" dirty="0" smtClean="0"/>
              <a:t>Augsnes kvalitātes nozīmīgums</a:t>
            </a:r>
            <a:endParaRPr lang="lv-LV" sz="2000" dirty="0"/>
          </a:p>
          <a:p>
            <a:endParaRPr lang="lv-LV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4" y="2021305"/>
            <a:ext cx="6939596" cy="41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92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/>
              <a:t>Ilgtspējīgi materiāli teritoriju labiekārtošanā: </a:t>
            </a:r>
            <a:r>
              <a:rPr lang="lv-LV" dirty="0" smtClean="0"/>
              <a:t>Augsne</a:t>
            </a:r>
            <a:endParaRPr lang="lv-LV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8969" y="1353806"/>
            <a:ext cx="4876800" cy="4710864"/>
          </a:xfrm>
        </p:spPr>
        <p:txBody>
          <a:bodyPr>
            <a:noAutofit/>
          </a:bodyPr>
          <a:lstStyle/>
          <a:p>
            <a:r>
              <a:rPr lang="lv-LV" sz="2000" b="1" dirty="0" smtClean="0"/>
              <a:t>Augsnes kvalitātes nozīmīgums</a:t>
            </a:r>
            <a:endParaRPr lang="lv-LV" sz="2000" dirty="0"/>
          </a:p>
          <a:p>
            <a:endParaRPr lang="lv-LV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829" y="1042737"/>
            <a:ext cx="5180932" cy="48103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423" y="6263275"/>
            <a:ext cx="8037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i="1" dirty="0" smtClean="0"/>
              <a:t>Att</a:t>
            </a:r>
            <a:r>
              <a:rPr lang="lv-LV" i="1" dirty="0"/>
              <a:t>. </a:t>
            </a:r>
            <a:r>
              <a:rPr lang="lv-LV" i="1" dirty="0" smtClean="0"/>
              <a:t>https</a:t>
            </a:r>
            <a:r>
              <a:rPr lang="lv-LV" i="1" dirty="0"/>
              <a:t>://dl.sciencesocieties.org/publications/sh/articles/56/1/sh2015-56-1-f</a:t>
            </a:r>
            <a:endParaRPr lang="en-CA" i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82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/>
              <a:t>Ilgtspējīgi materiāli teritoriju labiekārtošanā: </a:t>
            </a:r>
            <a:r>
              <a:rPr lang="lv-LV" dirty="0" smtClean="0"/>
              <a:t>Arhitektūras mazās formas</a:t>
            </a:r>
            <a:endParaRPr lang="lv-LV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8969" y="1353806"/>
            <a:ext cx="10882562" cy="4710864"/>
          </a:xfrm>
        </p:spPr>
        <p:txBody>
          <a:bodyPr>
            <a:noAutofit/>
          </a:bodyPr>
          <a:lstStyle/>
          <a:p>
            <a:r>
              <a:rPr lang="lv-LV" sz="2000" b="1" dirty="0" smtClean="0"/>
              <a:t>Vietējie un otrreiz izmantojamie materiāli, zaļie jumti arī uz arhitektūras mazajām formām</a:t>
            </a:r>
            <a:endParaRPr lang="lv-LV" sz="2000" dirty="0"/>
          </a:p>
          <a:p>
            <a:endParaRPr lang="lv-LV" dirty="0" smtClean="0"/>
          </a:p>
        </p:txBody>
      </p:sp>
      <p:sp>
        <p:nvSpPr>
          <p:cNvPr id="6" name="Rectangle 5"/>
          <p:cNvSpPr/>
          <p:nvPr/>
        </p:nvSpPr>
        <p:spPr>
          <a:xfrm>
            <a:off x="160423" y="6263275"/>
            <a:ext cx="8037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i="1" dirty="0" smtClean="0"/>
              <a:t>Att</a:t>
            </a:r>
            <a:r>
              <a:rPr lang="lv-LV" i="1" dirty="0"/>
              <a:t>. </a:t>
            </a:r>
            <a:r>
              <a:rPr lang="lv-LV" i="1" dirty="0" smtClean="0"/>
              <a:t>Dažādi labiekārtojuma materiāli</a:t>
            </a:r>
            <a:endParaRPr lang="en-CA" i="1" dirty="0">
              <a:cs typeface="Arial" charset="0"/>
            </a:endParaRPr>
          </a:p>
        </p:txBody>
      </p:sp>
      <p:pic>
        <p:nvPicPr>
          <p:cNvPr id="9218" name="Picture 2" descr="http://img1.sunset.timeinc.net/sites/default/files/image/2011/06/sustainable-garden-ideas-complete-garden-0611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87" y="1837575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416" y="2027540"/>
            <a:ext cx="4235115" cy="442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78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/>
              <a:t>Ilgtspējīgi materiāli teritoriju labiekārtošanā: </a:t>
            </a:r>
            <a:r>
              <a:rPr lang="lv-LV" dirty="0" smtClean="0"/>
              <a:t>Arhitektūras mazās formas</a:t>
            </a:r>
            <a:endParaRPr lang="lv-LV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8969" y="1353806"/>
            <a:ext cx="4876800" cy="4710864"/>
          </a:xfrm>
        </p:spPr>
        <p:txBody>
          <a:bodyPr>
            <a:noAutofit/>
          </a:bodyPr>
          <a:lstStyle/>
          <a:p>
            <a:r>
              <a:rPr lang="lv-LV" sz="2000" b="1" dirty="0" smtClean="0"/>
              <a:t>Soliņi</a:t>
            </a:r>
            <a:endParaRPr lang="lv-LV" sz="2000" dirty="0"/>
          </a:p>
          <a:p>
            <a:endParaRPr lang="lv-LV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4280"/>
          <a:stretch/>
        </p:blipFill>
        <p:spPr>
          <a:xfrm>
            <a:off x="1692693" y="1396426"/>
            <a:ext cx="4130592" cy="23128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93684"/>
            <a:ext cx="4762500" cy="357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316" y="3709238"/>
            <a:ext cx="2867025" cy="2867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130" y="4042611"/>
            <a:ext cx="3951007" cy="262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15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Ilgtspējīgi materiāli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58207"/>
          </a:xfrm>
        </p:spPr>
        <p:txBody>
          <a:bodyPr>
            <a:normAutofit/>
          </a:bodyPr>
          <a:lstStyle/>
          <a:p>
            <a:r>
              <a:rPr lang="lv-LV" dirty="0"/>
              <a:t>Kas ir ilgtspējīgi materiāli?</a:t>
            </a:r>
          </a:p>
          <a:p>
            <a:r>
              <a:rPr lang="lv-LV" dirty="0"/>
              <a:t>Pamatā tie ir atjaunojamie, vietējie un energoefektīvie materiāli.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19" y="2896602"/>
            <a:ext cx="4658226" cy="3493670"/>
          </a:xfrm>
          <a:prstGeom prst="rect">
            <a:avLst/>
          </a:prstGeom>
        </p:spPr>
      </p:pic>
      <p:sp>
        <p:nvSpPr>
          <p:cNvPr id="5" name="TextBox 36"/>
          <p:cNvSpPr txBox="1">
            <a:spLocks noChangeArrowheads="1"/>
          </p:cNvSpPr>
          <p:nvPr/>
        </p:nvSpPr>
        <p:spPr bwMode="auto">
          <a:xfrm>
            <a:off x="503319" y="6390272"/>
            <a:ext cx="37421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lv-LV" altLang="lv-LV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Att. Kārkli Latvijā</a:t>
            </a:r>
            <a:endParaRPr lang="lv-LV" altLang="lv-LV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559" y="2896602"/>
            <a:ext cx="5252308" cy="3493670"/>
          </a:xfrm>
          <a:prstGeom prst="rect">
            <a:avLst/>
          </a:prstGeom>
        </p:spPr>
      </p:pic>
      <p:sp>
        <p:nvSpPr>
          <p:cNvPr id="8" name="TextBox 36"/>
          <p:cNvSpPr txBox="1">
            <a:spLocks noChangeArrowheads="1"/>
          </p:cNvSpPr>
          <p:nvPr/>
        </p:nvSpPr>
        <p:spPr bwMode="auto">
          <a:xfrm>
            <a:off x="5358559" y="6390272"/>
            <a:ext cx="63642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lv-LV" altLang="lv-LV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Att. </a:t>
            </a:r>
            <a:r>
              <a:rPr lang="lv-LV" altLang="lv-LV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Lietus dārzs. http://www.esf.edu/ere/endreny/GICalculator/RainGardenIntro.html</a:t>
            </a:r>
            <a:endParaRPr lang="lv-LV" altLang="lv-LV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55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/>
              <a:t>Ilgtspējīgi materiāli teritoriju labiekārtošanā: </a:t>
            </a:r>
            <a:r>
              <a:rPr lang="lv-LV" dirty="0" smtClean="0"/>
              <a:t>Arhitektūras mazās formas</a:t>
            </a:r>
            <a:endParaRPr lang="lv-LV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8969" y="1353806"/>
            <a:ext cx="4876800" cy="4710864"/>
          </a:xfrm>
        </p:spPr>
        <p:txBody>
          <a:bodyPr>
            <a:noAutofit/>
          </a:bodyPr>
          <a:lstStyle/>
          <a:p>
            <a:r>
              <a:rPr lang="lv-LV" sz="2000" b="1" dirty="0" smtClean="0"/>
              <a:t>Apgaismojums</a:t>
            </a:r>
            <a:endParaRPr lang="lv-LV" sz="2000" dirty="0"/>
          </a:p>
          <a:p>
            <a:endParaRPr lang="lv-LV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027" y="1353806"/>
            <a:ext cx="4645393" cy="3685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69" y="1809838"/>
            <a:ext cx="5550568" cy="479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62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/>
              <a:t>Ilgtspējīgi materiāli teritoriju labiekārtošanā: </a:t>
            </a:r>
            <a:r>
              <a:rPr lang="lv-LV" dirty="0" smtClean="0"/>
              <a:t>Arhitektūras mazās formas</a:t>
            </a:r>
            <a:endParaRPr lang="lv-LV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8969" y="1353806"/>
            <a:ext cx="4876800" cy="4710864"/>
          </a:xfrm>
        </p:spPr>
        <p:txBody>
          <a:bodyPr>
            <a:noAutofit/>
          </a:bodyPr>
          <a:lstStyle/>
          <a:p>
            <a:r>
              <a:rPr lang="lv-LV" sz="2000" b="1" dirty="0" smtClean="0"/>
              <a:t>Apgaismojums</a:t>
            </a:r>
            <a:endParaRPr lang="lv-LV" sz="2000" dirty="0"/>
          </a:p>
          <a:p>
            <a:endParaRPr lang="lv-LV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59" y="1793958"/>
            <a:ext cx="5238750" cy="4810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894" y="1188870"/>
            <a:ext cx="511492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24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/>
              <a:t>Ilgtspējīgi materiāli teritoriju labiekārtošanā: </a:t>
            </a:r>
            <a:r>
              <a:rPr lang="lv-LV" dirty="0" smtClean="0"/>
              <a:t>Arhitektūras mazās formas</a:t>
            </a:r>
            <a:endParaRPr lang="lv-LV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8969" y="1353806"/>
            <a:ext cx="4876800" cy="4710864"/>
          </a:xfrm>
        </p:spPr>
        <p:txBody>
          <a:bodyPr>
            <a:noAutofit/>
          </a:bodyPr>
          <a:lstStyle/>
          <a:p>
            <a:r>
              <a:rPr lang="lv-LV" sz="2000" b="1" dirty="0" smtClean="0"/>
              <a:t>Nožogojums</a:t>
            </a:r>
            <a:endParaRPr lang="lv-LV" sz="2000" dirty="0"/>
          </a:p>
          <a:p>
            <a:endParaRPr lang="lv-LV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6211" t="2188" r="2000" b="51777"/>
          <a:stretch/>
        </p:blipFill>
        <p:spPr>
          <a:xfrm>
            <a:off x="7627830" y="860542"/>
            <a:ext cx="3906443" cy="3182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501" y="3470699"/>
            <a:ext cx="4939387" cy="3278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33" y="1989394"/>
            <a:ext cx="5147768" cy="343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54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 smtClean="0"/>
              <a:t>Inovatīvie materiāli – ieskats nākotnē</a:t>
            </a:r>
            <a:endParaRPr lang="lv-LV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8969" y="1353806"/>
            <a:ext cx="4876800" cy="4710864"/>
          </a:xfrm>
        </p:spPr>
        <p:txBody>
          <a:bodyPr>
            <a:noAutofit/>
          </a:bodyPr>
          <a:lstStyle/>
          <a:p>
            <a:r>
              <a:rPr lang="lv-LV" sz="2000" b="1" dirty="0" smtClean="0"/>
              <a:t>Solārie paneļi segumā</a:t>
            </a:r>
            <a:endParaRPr lang="lv-LV" sz="2000" dirty="0"/>
          </a:p>
          <a:p>
            <a:endParaRPr lang="lv-LV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652" y="1970924"/>
            <a:ext cx="4976992" cy="37279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8547" y="5903805"/>
            <a:ext cx="114380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lv-LV" i="1" dirty="0" smtClean="0"/>
              <a:t>Att</a:t>
            </a:r>
            <a:r>
              <a:rPr lang="lv-LV" i="1" dirty="0"/>
              <a:t>. https://www.google.lv/search?q=solar+panels+in+pavement&amp;source=lnms&amp;tbm=isch&amp;sa=X&amp;ved=0ahUKEwj1xZ-k2tnJAhXHjywKHebMCNYQ_AUIBygB&amp;biw=1138&amp;bih=548#imgrc=SJkc6FWcLsouJM%3A</a:t>
            </a:r>
            <a:endParaRPr lang="en-CA" i="1" dirty="0"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69" y="1764398"/>
            <a:ext cx="5238750" cy="34766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9642" y="5281787"/>
            <a:ext cx="54380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i="1" dirty="0" smtClean="0"/>
              <a:t>Att</a:t>
            </a:r>
            <a:r>
              <a:rPr lang="lv-LV" i="1" dirty="0"/>
              <a:t>. </a:t>
            </a:r>
            <a:r>
              <a:rPr lang="en-US" dirty="0"/>
              <a:t>Solar cells in the pavement, Nordic </a:t>
            </a:r>
            <a:r>
              <a:rPr lang="en-US" dirty="0" err="1"/>
              <a:t>Folkecenter</a:t>
            </a:r>
            <a:r>
              <a:rPr lang="en-US" dirty="0"/>
              <a:t> for Renewable Energy</a:t>
            </a:r>
            <a:endParaRPr lang="en-CA" i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645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 smtClean="0"/>
              <a:t>Inovatīvie materiāli – ieskats nākotnē</a:t>
            </a:r>
            <a:endParaRPr lang="lv-LV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8969" y="1353806"/>
            <a:ext cx="4876800" cy="4710864"/>
          </a:xfrm>
        </p:spPr>
        <p:txBody>
          <a:bodyPr>
            <a:noAutofit/>
          </a:bodyPr>
          <a:lstStyle/>
          <a:p>
            <a:r>
              <a:rPr lang="lv-LV" sz="2000" b="1" dirty="0" smtClean="0"/>
              <a:t>Koku laistīšanas maisi</a:t>
            </a:r>
            <a:endParaRPr lang="lv-LV" sz="2000" dirty="0"/>
          </a:p>
          <a:p>
            <a:endParaRPr lang="lv-LV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095" y="1632862"/>
            <a:ext cx="3126455" cy="4152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369" y="1632861"/>
            <a:ext cx="3228976" cy="2763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53" y="2589872"/>
            <a:ext cx="3753853" cy="37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8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 smtClean="0"/>
              <a:t>Inovatīvie materiāli – ieskats nākotnē</a:t>
            </a:r>
            <a:endParaRPr lang="lv-LV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8969" y="1353806"/>
            <a:ext cx="4876800" cy="4710864"/>
          </a:xfrm>
        </p:spPr>
        <p:txBody>
          <a:bodyPr>
            <a:noAutofit/>
          </a:bodyPr>
          <a:lstStyle/>
          <a:p>
            <a:r>
              <a:rPr lang="lv-LV" sz="2000" b="1" dirty="0" smtClean="0"/>
              <a:t>Tumšs ieseguma materiāls? </a:t>
            </a:r>
            <a:endParaRPr lang="lv-LV" sz="2000" dirty="0"/>
          </a:p>
          <a:p>
            <a:endParaRPr lang="lv-LV" dirty="0" smtClean="0"/>
          </a:p>
        </p:txBody>
      </p:sp>
      <p:pic>
        <p:nvPicPr>
          <p:cNvPr id="12290" name="Picture 2" descr="cap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326" y="1353805"/>
            <a:ext cx="7507705" cy="520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144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 smtClean="0"/>
              <a:t>Inovatīvie materiāli – ieskats nākotnē</a:t>
            </a:r>
            <a:endParaRPr lang="lv-LV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8969" y="1353806"/>
            <a:ext cx="4876800" cy="4710864"/>
          </a:xfrm>
        </p:spPr>
        <p:txBody>
          <a:bodyPr>
            <a:noAutofit/>
          </a:bodyPr>
          <a:lstStyle/>
          <a:p>
            <a:r>
              <a:rPr lang="lv-LV" sz="2000" b="1" dirty="0" smtClean="0"/>
              <a:t>Otrreiz izmantojamie materiāli</a:t>
            </a:r>
            <a:endParaRPr lang="lv-LV" sz="2000" dirty="0"/>
          </a:p>
          <a:p>
            <a:endParaRPr lang="lv-LV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905" y="1353806"/>
            <a:ext cx="4150895" cy="27622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93979" y="4116038"/>
            <a:ext cx="5438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i="1" dirty="0" smtClean="0"/>
              <a:t>Att</a:t>
            </a:r>
            <a:r>
              <a:rPr lang="lv-LV" i="1" dirty="0"/>
              <a:t>. </a:t>
            </a:r>
            <a:r>
              <a:rPr lang="lv-LV" dirty="0" err="1"/>
              <a:t>Vertical</a:t>
            </a:r>
            <a:r>
              <a:rPr lang="lv-LV" dirty="0"/>
              <a:t> </a:t>
            </a:r>
            <a:r>
              <a:rPr lang="lv-LV" dirty="0" err="1"/>
              <a:t>Garden</a:t>
            </a:r>
            <a:endParaRPr lang="en-CA" i="1" dirty="0"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599" y="4441252"/>
            <a:ext cx="3191877" cy="2135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64" y="2450967"/>
            <a:ext cx="5707336" cy="29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65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Atsauces 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1100" dirty="0" err="1"/>
              <a:t>Richardson</a:t>
            </a:r>
            <a:r>
              <a:rPr lang="lv-LV" sz="1100" dirty="0"/>
              <a:t>, </a:t>
            </a:r>
            <a:r>
              <a:rPr lang="lv-LV" sz="1100" dirty="0" err="1"/>
              <a:t>Edwina</a:t>
            </a:r>
            <a:r>
              <a:rPr lang="lv-LV" sz="1100" dirty="0"/>
              <a:t>, </a:t>
            </a:r>
            <a:r>
              <a:rPr lang="lv-LV" sz="1100" dirty="0" err="1"/>
              <a:t>David</a:t>
            </a:r>
            <a:r>
              <a:rPr lang="lv-LV" sz="1100" dirty="0"/>
              <a:t> </a:t>
            </a:r>
            <a:r>
              <a:rPr lang="lv-LV" sz="1100" dirty="0" err="1"/>
              <a:t>Moyle</a:t>
            </a:r>
            <a:r>
              <a:rPr lang="lv-LV" sz="1100" dirty="0"/>
              <a:t>, </a:t>
            </a:r>
            <a:r>
              <a:rPr lang="lv-LV" sz="1100" dirty="0" err="1"/>
              <a:t>and</a:t>
            </a:r>
            <a:r>
              <a:rPr lang="lv-LV" sz="1100" dirty="0"/>
              <a:t> </a:t>
            </a:r>
            <a:r>
              <a:rPr lang="lv-LV" sz="1100" dirty="0" err="1"/>
              <a:t>Jennie</a:t>
            </a:r>
            <a:r>
              <a:rPr lang="lv-LV" sz="1100" dirty="0"/>
              <a:t> </a:t>
            </a:r>
            <a:r>
              <a:rPr lang="lv-LV" sz="1100" dirty="0" err="1"/>
              <a:t>Curtis</a:t>
            </a:r>
            <a:r>
              <a:rPr lang="lv-LV" sz="1100" dirty="0"/>
              <a:t>. (</a:t>
            </a:r>
            <a:r>
              <a:rPr lang="lv-LV" sz="1100" dirty="0" err="1"/>
              <a:t>Unknown</a:t>
            </a:r>
            <a:r>
              <a:rPr lang="lv-LV" sz="1100" dirty="0"/>
              <a:t> </a:t>
            </a:r>
            <a:r>
              <a:rPr lang="lv-LV" sz="1100" dirty="0" err="1"/>
              <a:t>date</a:t>
            </a:r>
            <a:r>
              <a:rPr lang="lv-LV" sz="1100" dirty="0"/>
              <a:t>). </a:t>
            </a:r>
            <a:r>
              <a:rPr lang="lv-LV" sz="1100" dirty="0" err="1"/>
              <a:t>Choosing</a:t>
            </a:r>
            <a:r>
              <a:rPr lang="lv-LV" sz="1100" dirty="0"/>
              <a:t> </a:t>
            </a:r>
            <a:r>
              <a:rPr lang="lv-LV" sz="1100" dirty="0" err="1"/>
              <a:t>Sustainable</a:t>
            </a:r>
            <a:r>
              <a:rPr lang="lv-LV" sz="1100" dirty="0"/>
              <a:t> </a:t>
            </a:r>
            <a:r>
              <a:rPr lang="lv-LV" sz="1100" dirty="0" err="1"/>
              <a:t>Landscape</a:t>
            </a:r>
            <a:r>
              <a:rPr lang="lv-LV" sz="1100" dirty="0"/>
              <a:t> </a:t>
            </a:r>
            <a:r>
              <a:rPr lang="lv-LV" sz="1100" dirty="0" err="1"/>
              <a:t>Materials</a:t>
            </a:r>
            <a:r>
              <a:rPr lang="lv-LV" sz="1100" dirty="0" smtClean="0"/>
              <a:t>: </a:t>
            </a:r>
            <a:r>
              <a:rPr lang="en-US" sz="1100" dirty="0" smtClean="0"/>
              <a:t>Environmentally </a:t>
            </a:r>
            <a:r>
              <a:rPr lang="en-US" sz="1100" dirty="0"/>
              <a:t>Friendly Practices for The Garden. Australian Institute for Landscape Architects. Retrieved </a:t>
            </a:r>
            <a:r>
              <a:rPr lang="en-US" sz="1100" dirty="0" smtClean="0"/>
              <a:t>November</a:t>
            </a:r>
            <a:r>
              <a:rPr lang="lv-LV" sz="1100" dirty="0" smtClean="0"/>
              <a:t> </a:t>
            </a:r>
            <a:r>
              <a:rPr lang="en-US" sz="1100" dirty="0" smtClean="0"/>
              <a:t>22</a:t>
            </a:r>
            <a:r>
              <a:rPr lang="en-US" sz="1100" dirty="0"/>
              <a:t>, 2008 from http://www.aila.org.au/materials/.</a:t>
            </a:r>
          </a:p>
          <a:p>
            <a:r>
              <a:rPr lang="en-US" sz="1100" dirty="0"/>
              <a:t>Sustainable Sites Initiative. (2007). Standards and Guidelines: Preliminary Report. November 1, 2007. </a:t>
            </a:r>
            <a:r>
              <a:rPr lang="en-US" sz="1100" dirty="0" smtClean="0"/>
              <a:t>Retrieved</a:t>
            </a:r>
            <a:r>
              <a:rPr lang="lv-LV" sz="1100" dirty="0" smtClean="0"/>
              <a:t> </a:t>
            </a:r>
            <a:r>
              <a:rPr lang="en-US" sz="1100" dirty="0" smtClean="0"/>
              <a:t>November </a:t>
            </a:r>
            <a:r>
              <a:rPr lang="en-US" sz="1100" dirty="0"/>
              <a:t>22, 2008 from </a:t>
            </a:r>
            <a:r>
              <a:rPr lang="en-US" sz="1100" dirty="0">
                <a:hlinkClick r:id="rId2"/>
              </a:rPr>
              <a:t>http://www.sustainablesites.org/SustainableSitesInitiative_PreliminaryReport_110107.pdf</a:t>
            </a:r>
            <a:r>
              <a:rPr lang="en-US" sz="1100" dirty="0" smtClean="0"/>
              <a:t>.</a:t>
            </a:r>
            <a:endParaRPr lang="lv-LV" sz="1100" dirty="0" smtClean="0"/>
          </a:p>
          <a:p>
            <a:r>
              <a:rPr lang="en-US" sz="1100" dirty="0"/>
              <a:t>Sustainable Sites Initiative: Standards and Guidelines: Preliminary </a:t>
            </a:r>
            <a:r>
              <a:rPr lang="en-US" sz="1100" dirty="0" smtClean="0"/>
              <a:t>Report</a:t>
            </a:r>
            <a:r>
              <a:rPr lang="lv-LV" sz="1100" dirty="0" smtClean="0"/>
              <a:t> http</a:t>
            </a:r>
            <a:r>
              <a:rPr lang="lv-LV" sz="1100" dirty="0"/>
              <a:t>://www.sustainablesites.org/SustainableSitesInitiative_PreliminaryReport_110107.pdf</a:t>
            </a:r>
          </a:p>
          <a:p>
            <a:r>
              <a:rPr lang="en-US" sz="1100" dirty="0"/>
              <a:t>Sustainable Landscapes – University of Delaware Botanic </a:t>
            </a:r>
            <a:r>
              <a:rPr lang="en-US" sz="1100" dirty="0" smtClean="0"/>
              <a:t>Gardens</a:t>
            </a:r>
            <a:r>
              <a:rPr lang="lv-LV" sz="1100" dirty="0" smtClean="0"/>
              <a:t> http</a:t>
            </a:r>
            <a:r>
              <a:rPr lang="lv-LV" sz="1100" dirty="0"/>
              <a:t>://ag.udel.edu/udbg/sl</a:t>
            </a:r>
          </a:p>
          <a:p>
            <a:r>
              <a:rPr lang="lv-LV" sz="1100" dirty="0" err="1"/>
              <a:t>Forest</a:t>
            </a:r>
            <a:r>
              <a:rPr lang="lv-LV" sz="1100" dirty="0"/>
              <a:t> </a:t>
            </a:r>
            <a:r>
              <a:rPr lang="lv-LV" sz="1100" dirty="0" err="1"/>
              <a:t>Stewardship</a:t>
            </a:r>
            <a:r>
              <a:rPr lang="lv-LV" sz="1100" dirty="0"/>
              <a:t> </a:t>
            </a:r>
            <a:r>
              <a:rPr lang="lv-LV" sz="1100" dirty="0" err="1" smtClean="0"/>
              <a:t>Council</a:t>
            </a:r>
            <a:r>
              <a:rPr lang="lv-LV" sz="1100" dirty="0" smtClean="0"/>
              <a:t> </a:t>
            </a:r>
            <a:r>
              <a:rPr lang="lv-LV" sz="1100" dirty="0" smtClean="0">
                <a:hlinkClick r:id="rId3"/>
              </a:rPr>
              <a:t>http</a:t>
            </a:r>
            <a:r>
              <a:rPr lang="lv-LV" sz="1100" dirty="0">
                <a:hlinkClick r:id="rId3"/>
              </a:rPr>
              <a:t>://www.fscus.org</a:t>
            </a:r>
            <a:r>
              <a:rPr lang="lv-LV" sz="1100" dirty="0" smtClean="0">
                <a:hlinkClick r:id="rId3"/>
              </a:rPr>
              <a:t>/</a:t>
            </a:r>
            <a:endParaRPr lang="lv-LV" sz="1100" dirty="0" smtClean="0"/>
          </a:p>
          <a:p>
            <a:r>
              <a:rPr lang="lv-LV" sz="1100" dirty="0" smtClean="0"/>
              <a:t>I. </a:t>
            </a:r>
            <a:r>
              <a:rPr lang="lv-LV" sz="1100" dirty="0" err="1" smtClean="0"/>
              <a:t>Langenfelde</a:t>
            </a:r>
            <a:r>
              <a:rPr lang="lv-LV" sz="1100" dirty="0" smtClean="0"/>
              <a:t>, J. </a:t>
            </a:r>
            <a:r>
              <a:rPr lang="lv-LV" sz="1100" dirty="0" err="1" smtClean="0"/>
              <a:t>Langenfelds</a:t>
            </a:r>
            <a:r>
              <a:rPr lang="lv-LV" sz="1100" dirty="0" smtClean="0"/>
              <a:t> (2013) CELIŅI UN LAUKUMI nozīme un ierīkošana daudzstāvu dzīvojamo </a:t>
            </a:r>
            <a:r>
              <a:rPr lang="lv-LV" sz="1100" dirty="0"/>
              <a:t>kvartālu </a:t>
            </a:r>
            <a:r>
              <a:rPr lang="lv-LV" sz="1100" dirty="0" smtClean="0"/>
              <a:t>pagalmos</a:t>
            </a:r>
          </a:p>
          <a:p>
            <a:r>
              <a:rPr lang="lv-LV" sz="1100" dirty="0" err="1"/>
              <a:t>Ferguson</a:t>
            </a:r>
            <a:r>
              <a:rPr lang="lv-LV" sz="1100" dirty="0"/>
              <a:t>, </a:t>
            </a:r>
            <a:r>
              <a:rPr lang="lv-LV" sz="1100" dirty="0" err="1"/>
              <a:t>Bruce</a:t>
            </a:r>
            <a:r>
              <a:rPr lang="lv-LV" sz="1100" dirty="0"/>
              <a:t> K. (2005). </a:t>
            </a:r>
            <a:r>
              <a:rPr lang="lv-LV" sz="1100" i="1" dirty="0" err="1"/>
              <a:t>Porous</a:t>
            </a:r>
            <a:r>
              <a:rPr lang="lv-LV" sz="1100" i="1" dirty="0"/>
              <a:t> </a:t>
            </a:r>
            <a:r>
              <a:rPr lang="lv-LV" sz="1100" i="1" dirty="0" err="1"/>
              <a:t>Pavements</a:t>
            </a:r>
            <a:r>
              <a:rPr lang="lv-LV" sz="1100" dirty="0"/>
              <a:t>. </a:t>
            </a:r>
            <a:r>
              <a:rPr lang="lv-LV" sz="1100" dirty="0" err="1"/>
              <a:t>Boca</a:t>
            </a:r>
            <a:r>
              <a:rPr lang="lv-LV" sz="1100" dirty="0"/>
              <a:t> </a:t>
            </a:r>
            <a:r>
              <a:rPr lang="lv-LV" sz="1100" dirty="0" err="1"/>
              <a:t>Raton</a:t>
            </a:r>
            <a:r>
              <a:rPr lang="lv-LV" sz="1100" dirty="0"/>
              <a:t>: CRC </a:t>
            </a:r>
            <a:r>
              <a:rPr lang="lv-LV" sz="1100" dirty="0" err="1"/>
              <a:t>Press</a:t>
            </a:r>
            <a:r>
              <a:rPr lang="lv-LV" sz="1100" dirty="0"/>
              <a:t>. ISBN 978-0-8493-2670-7.</a:t>
            </a:r>
          </a:p>
          <a:p>
            <a:r>
              <a:rPr lang="lv-LV" sz="1100" dirty="0" err="1"/>
              <a:t>National</a:t>
            </a:r>
            <a:r>
              <a:rPr lang="lv-LV" sz="1100" dirty="0"/>
              <a:t> </a:t>
            </a:r>
            <a:r>
              <a:rPr lang="lv-LV" sz="1100" dirty="0" err="1"/>
              <a:t>Conference</a:t>
            </a:r>
            <a:r>
              <a:rPr lang="lv-LV" sz="1100" dirty="0"/>
              <a:t> </a:t>
            </a:r>
            <a:r>
              <a:rPr lang="lv-LV" sz="1100" dirty="0" err="1"/>
              <a:t>on</a:t>
            </a:r>
            <a:r>
              <a:rPr lang="lv-LV" sz="1100" dirty="0"/>
              <a:t> </a:t>
            </a:r>
            <a:r>
              <a:rPr lang="lv-LV" sz="1100" dirty="0" err="1"/>
              <a:t>Sustainable</a:t>
            </a:r>
            <a:r>
              <a:rPr lang="lv-LV" sz="1100" dirty="0"/>
              <a:t> </a:t>
            </a:r>
            <a:r>
              <a:rPr lang="lv-LV" sz="1100" dirty="0" err="1"/>
              <a:t>Drainage</a:t>
            </a:r>
            <a:r>
              <a:rPr lang="lv-LV" sz="1100" dirty="0"/>
              <a:t> (UK)</a:t>
            </a:r>
          </a:p>
          <a:p>
            <a:r>
              <a:rPr lang="en-US" sz="1100" dirty="0"/>
              <a:t>NOVATECH - International Conference On Sustainable Techniques And Strategies In Urban Water Management</a:t>
            </a:r>
          </a:p>
          <a:p>
            <a:r>
              <a:rPr lang="en-US" sz="1100" dirty="0"/>
              <a:t>U.S. Federal Highway Administration. Turner-Fairbank Highway Research Center. McLean, VA. "Waste Glass</a:t>
            </a:r>
            <a:r>
              <a:rPr lang="en-US" sz="1100" dirty="0" smtClean="0"/>
              <a:t>.«</a:t>
            </a:r>
            <a:r>
              <a:rPr lang="lv-LV" sz="1100" dirty="0" smtClean="0"/>
              <a:t> (</a:t>
            </a:r>
            <a:r>
              <a:rPr lang="lv-LV" sz="1100" dirty="0"/>
              <a:t>http://wayback.archive.org/web/20090812213138/http://www.tfhrc.gov/hnr20/recycle/waste/wg1.htm) </a:t>
            </a:r>
            <a:r>
              <a:rPr lang="lv-LV" sz="1100" i="1" dirty="0" err="1" smtClean="0"/>
              <a:t>Recycled</a:t>
            </a:r>
            <a:r>
              <a:rPr lang="lv-LV" sz="1100" i="1" dirty="0" smtClean="0"/>
              <a:t> </a:t>
            </a:r>
            <a:r>
              <a:rPr lang="en-US" sz="1100" i="1" dirty="0" smtClean="0"/>
              <a:t>Materials </a:t>
            </a:r>
            <a:r>
              <a:rPr lang="en-US" sz="1100" i="1" dirty="0"/>
              <a:t>in the Highway Environment. </a:t>
            </a:r>
            <a:r>
              <a:rPr lang="en-US" sz="1100" dirty="0"/>
              <a:t>Accessed 2010-07-05</a:t>
            </a:r>
            <a:r>
              <a:rPr lang="en-US" sz="1100" dirty="0" smtClean="0"/>
              <a:t>.</a:t>
            </a:r>
            <a:endParaRPr lang="lv-LV" sz="1100" dirty="0" smtClean="0"/>
          </a:p>
          <a:p>
            <a:r>
              <a:rPr lang="lv-LV" sz="1100" dirty="0"/>
              <a:t>http://www.jumtadarzi.lv/jumta-darzi</a:t>
            </a:r>
          </a:p>
          <a:p>
            <a:endParaRPr lang="lv-LV" sz="1100" dirty="0" smtClean="0"/>
          </a:p>
        </p:txBody>
      </p:sp>
    </p:spTree>
    <p:extLst>
      <p:ext uri="{BB962C8B-B14F-4D97-AF65-F5344CB8AC3E}">
        <p14:creationId xmlns:p14="http://schemas.microsoft.com/office/powerpoint/2010/main" val="2419650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48663" cy="4351338"/>
          </a:xfrm>
        </p:spPr>
        <p:txBody>
          <a:bodyPr>
            <a:normAutofit lnSpcReduction="10000"/>
          </a:bodyPr>
          <a:lstStyle/>
          <a:p>
            <a:r>
              <a:rPr lang="lv-LV" sz="2000" b="1" dirty="0" smtClean="0"/>
              <a:t>Atjaunojamie materiāli </a:t>
            </a:r>
            <a:r>
              <a:rPr lang="lv-LV" sz="2000" dirty="0" smtClean="0"/>
              <a:t>– materiāli, kas ataug vai atjaunojas, ļaujot iegūt ražu cilvēkiem pieņemamā laika nogrieznī.</a:t>
            </a:r>
          </a:p>
          <a:p>
            <a:r>
              <a:rPr lang="lv-LV" sz="2000" dirty="0" smtClean="0"/>
              <a:t>Tātad būtu ieteicams: </a:t>
            </a:r>
          </a:p>
          <a:p>
            <a:pPr lvl="1"/>
            <a:r>
              <a:rPr lang="lv-LV" sz="2000" dirty="0" smtClean="0"/>
              <a:t>lietot ilgtspējīga modeļa ietvaros iegūtus </a:t>
            </a:r>
            <a:r>
              <a:rPr lang="lv-LV" sz="2000" dirty="0" err="1" smtClean="0"/>
              <a:t>materiālus,(</a:t>
            </a:r>
            <a:r>
              <a:rPr lang="lv-LV" sz="2000" dirty="0" err="1" smtClean="0">
                <a:hlinkClick r:id="rId2"/>
              </a:rPr>
              <a:t>http</a:t>
            </a:r>
            <a:r>
              <a:rPr lang="lv-LV" sz="2000" dirty="0" smtClean="0">
                <a:hlinkClick r:id="rId2"/>
              </a:rPr>
              <a:t>://www.fscus.org/</a:t>
            </a:r>
            <a:r>
              <a:rPr lang="lv-LV" sz="2000" dirty="0" smtClean="0"/>
              <a:t>); </a:t>
            </a:r>
          </a:p>
          <a:p>
            <a:pPr lvl="1"/>
            <a:r>
              <a:rPr lang="lv-LV" sz="2000" dirty="0" smtClean="0"/>
              <a:t>izmantot enerģijas iegūšanas sistēmas, kas izmanto vēju, sauli, zemes siltumu;</a:t>
            </a:r>
          </a:p>
          <a:p>
            <a:pPr lvl="1"/>
            <a:r>
              <a:rPr lang="lv-LV" sz="2000" dirty="0" smtClean="0"/>
              <a:t>izvēlēties ātri atjaunojamos materiālus;</a:t>
            </a:r>
          </a:p>
          <a:p>
            <a:pPr lvl="1"/>
            <a:r>
              <a:rPr lang="lv-LV" sz="2000" dirty="0" smtClean="0"/>
              <a:t>izmantot laistīšanai lietusūdeni vai notekūdeņus no konkrētās vietas (</a:t>
            </a:r>
            <a:r>
              <a:rPr lang="en-US" sz="2000" dirty="0">
                <a:hlinkClick r:id="rId3"/>
              </a:rPr>
              <a:t>http://www.ag.udel.edu/udbg/sl/hydrology.html</a:t>
            </a:r>
            <a:r>
              <a:rPr lang="lv-LV" sz="2000" dirty="0" smtClean="0"/>
              <a:t>);</a:t>
            </a:r>
          </a:p>
          <a:p>
            <a:pPr lvl="1"/>
            <a:r>
              <a:rPr lang="lv-LV" sz="2000" dirty="0" smtClean="0"/>
              <a:t>izvairīties no materiāliem, kas satur toksiskus blakusproduktus vai ir atzīti par gaisu piesārņojošiem.</a:t>
            </a:r>
          </a:p>
          <a:p>
            <a:pPr lvl="2"/>
            <a:endParaRPr lang="lv-LV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 smtClean="0"/>
              <a:t>Ilgtspējīgi materiāli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250998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637421" cy="4351338"/>
          </a:xfrm>
        </p:spPr>
        <p:txBody>
          <a:bodyPr>
            <a:normAutofit/>
          </a:bodyPr>
          <a:lstStyle/>
          <a:p>
            <a:r>
              <a:rPr lang="lv-LV" sz="2000" b="1" dirty="0"/>
              <a:t>Vietējie materiāli</a:t>
            </a:r>
            <a:r>
              <a:rPr lang="lv-LV" sz="2000" dirty="0"/>
              <a:t> – tādi, kas tiek iegūti, apstrādāti un ražoti uz vietas, nodrošinot atbalstu vietējai ekonomikai un samazinot enerģijas patēriņu un transportēšanas izmaksas.</a:t>
            </a:r>
          </a:p>
          <a:p>
            <a:r>
              <a:rPr lang="lv-LV" sz="2000" dirty="0" smtClean="0"/>
              <a:t>Lai </a:t>
            </a:r>
            <a:r>
              <a:rPr lang="lv-LV" sz="2000" dirty="0"/>
              <a:t>pareizi izvēlētos ilgtspējīgus vietējos materiālus:</a:t>
            </a:r>
          </a:p>
          <a:p>
            <a:pPr lvl="1"/>
            <a:r>
              <a:rPr lang="lv-LV" sz="2000" dirty="0"/>
              <a:t>jāidentificē materiāli un piegādātāji, kas ir vietējas </a:t>
            </a:r>
            <a:r>
              <a:rPr lang="lv-LV" sz="2000" dirty="0" smtClean="0"/>
              <a:t>izcelsmes;</a:t>
            </a:r>
            <a:endParaRPr lang="lv-LV" sz="2000" dirty="0"/>
          </a:p>
          <a:p>
            <a:pPr lvl="1"/>
            <a:r>
              <a:rPr lang="lv-LV" sz="2000" dirty="0"/>
              <a:t>jāizvēlas materiālus ar reģionālo </a:t>
            </a:r>
            <a:r>
              <a:rPr lang="lv-LV" sz="2000" dirty="0" smtClean="0"/>
              <a:t>raksturu;</a:t>
            </a:r>
            <a:endParaRPr lang="lv-LV" sz="2000" dirty="0"/>
          </a:p>
          <a:p>
            <a:pPr lvl="1"/>
            <a:r>
              <a:rPr lang="lv-LV" sz="2000" dirty="0"/>
              <a:t>jāsaglabā un jāizmanto materiāli, kas jau atrodas konkrētajā vietā;</a:t>
            </a:r>
          </a:p>
          <a:p>
            <a:pPr lvl="1"/>
            <a:r>
              <a:rPr lang="lv-LV" sz="2000" dirty="0" smtClean="0"/>
              <a:t>jāapsver</a:t>
            </a:r>
            <a:r>
              <a:rPr lang="lv-LV" sz="2000" dirty="0"/>
              <a:t>, kā materiāli tiek transportēti līdz </a:t>
            </a:r>
            <a:r>
              <a:rPr lang="lv-LV" sz="2000" dirty="0" smtClean="0"/>
              <a:t>teritorijai;</a:t>
            </a:r>
            <a:endParaRPr lang="lv-LV" sz="2000" dirty="0"/>
          </a:p>
          <a:p>
            <a:pPr lvl="1"/>
            <a:r>
              <a:rPr lang="lv-LV" sz="2000" dirty="0"/>
              <a:t>jāizmanto vietējās izcelsmes augi.</a:t>
            </a:r>
          </a:p>
          <a:p>
            <a:pPr lvl="2"/>
            <a:endParaRPr lang="lv-LV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 smtClean="0"/>
              <a:t>Ilgtspējīgi materiāli</a:t>
            </a:r>
            <a:endParaRPr lang="lv-LV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768" y="2005263"/>
            <a:ext cx="4810232" cy="3229727"/>
          </a:xfrm>
          <a:prstGeom prst="rect">
            <a:avLst/>
          </a:prstGeom>
        </p:spPr>
      </p:pic>
      <p:sp>
        <p:nvSpPr>
          <p:cNvPr id="7" name="TextBox 36"/>
          <p:cNvSpPr txBox="1">
            <a:spLocks noChangeArrowheads="1"/>
          </p:cNvSpPr>
          <p:nvPr/>
        </p:nvSpPr>
        <p:spPr bwMode="auto">
          <a:xfrm>
            <a:off x="7381768" y="5260739"/>
            <a:ext cx="37421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lv-LV" altLang="lv-LV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Att. </a:t>
            </a:r>
            <a:r>
              <a:rPr lang="lv-LV" altLang="lv-LV" sz="1400" i="1" dirty="0" smtClean="0">
                <a:cs typeface="Arial" charset="0"/>
              </a:rPr>
              <a:t>Laukakmeņi</a:t>
            </a:r>
            <a:endParaRPr lang="lv-LV" altLang="lv-LV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948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 smtClean="0"/>
              <a:t>Ilgtspējīgi materiāli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968" y="978570"/>
            <a:ext cx="8124899" cy="5086100"/>
          </a:xfrm>
        </p:spPr>
        <p:txBody>
          <a:bodyPr>
            <a:noAutofit/>
          </a:bodyPr>
          <a:lstStyle/>
          <a:p>
            <a:r>
              <a:rPr lang="lv-LV" sz="2000" b="1" dirty="0"/>
              <a:t>Energoefektīvi materiāli </a:t>
            </a:r>
            <a:r>
              <a:rPr lang="lv-LV" sz="2000" dirty="0"/>
              <a:t>– tādi, kas samazina patērētās enerģijas daudzumu un gāzu emisiju veidoto siltumnīcas efektu, ainavas uzturēšanu un izmantošanu.</a:t>
            </a:r>
          </a:p>
          <a:p>
            <a:r>
              <a:rPr lang="lv-LV" sz="2000" dirty="0"/>
              <a:t>Tas ko mēs varam darīt:</a:t>
            </a:r>
          </a:p>
          <a:p>
            <a:pPr lvl="1"/>
            <a:r>
              <a:rPr lang="lv-LV" sz="2000" dirty="0"/>
              <a:t>iekļaut otrreizējos vai lietotos materiālus ainavas dizainā;</a:t>
            </a:r>
          </a:p>
          <a:p>
            <a:pPr lvl="1"/>
            <a:r>
              <a:rPr lang="lv-LV" sz="2000" dirty="0"/>
              <a:t>izvēlēties noturīgākus materiālus, kurus retāk </a:t>
            </a:r>
            <a:r>
              <a:rPr lang="lv-LV" sz="2000" dirty="0" smtClean="0"/>
              <a:t>jānomaina;</a:t>
            </a:r>
            <a:endParaRPr lang="lv-LV" sz="2000" dirty="0"/>
          </a:p>
          <a:p>
            <a:pPr lvl="1"/>
            <a:r>
              <a:rPr lang="lv-LV" sz="2000" dirty="0"/>
              <a:t>nosakiet un izmantojiet materiālu, kas var veikt vairāk nekā vienu </a:t>
            </a:r>
            <a:r>
              <a:rPr lang="lv-LV" sz="2000" dirty="0" smtClean="0"/>
              <a:t>funkciju;</a:t>
            </a:r>
            <a:endParaRPr lang="lv-LV" sz="2000" dirty="0"/>
          </a:p>
          <a:p>
            <a:pPr lvl="1"/>
            <a:r>
              <a:rPr lang="lv-LV" sz="2000" dirty="0"/>
              <a:t>izvēlieties materiālus, kas veidoti no pārstrādātiem </a:t>
            </a:r>
            <a:r>
              <a:rPr lang="lv-LV" sz="2000" dirty="0" smtClean="0"/>
              <a:t>produktiem;</a:t>
            </a:r>
            <a:endParaRPr lang="lv-LV" sz="2000" dirty="0"/>
          </a:p>
          <a:p>
            <a:pPr lvl="1"/>
            <a:r>
              <a:rPr lang="lv-LV" sz="2000" dirty="0"/>
              <a:t>apsveriet ūdenscaurlaidīga seguma, lietus dārzu un zaļo jumtu </a:t>
            </a:r>
            <a:r>
              <a:rPr lang="lv-LV" sz="2000" dirty="0" smtClean="0"/>
              <a:t>izmantošanu;</a:t>
            </a:r>
            <a:endParaRPr lang="lv-LV" sz="2000" dirty="0"/>
          </a:p>
          <a:p>
            <a:pPr lvl="1"/>
            <a:r>
              <a:rPr lang="lv-LV" sz="2000" dirty="0"/>
              <a:t>izmantojiet augus, kuru augšanas prasības ir atbilstošas konkrētai </a:t>
            </a:r>
            <a:r>
              <a:rPr lang="lv-LV" sz="2000" dirty="0" smtClean="0"/>
              <a:t>teritorijai;</a:t>
            </a:r>
            <a:endParaRPr lang="lv-LV" sz="2000" dirty="0"/>
          </a:p>
          <a:p>
            <a:pPr lvl="1"/>
            <a:r>
              <a:rPr lang="lv-LV" sz="2000" dirty="0"/>
              <a:t>izvairieties no tādu materiālu izmantošanas, kas nav viegli pārstrādājami vai izmantojami otrreizēji;</a:t>
            </a:r>
          </a:p>
          <a:p>
            <a:pPr lvl="1"/>
            <a:r>
              <a:rPr lang="lv-LV" sz="2000" dirty="0"/>
              <a:t>jāsamazina mākslīgo augsnes bagātinātāju izmantošana;</a:t>
            </a:r>
          </a:p>
          <a:p>
            <a:pPr lvl="1"/>
            <a:r>
              <a:rPr lang="lv-LV" sz="2000" dirty="0"/>
              <a:t>augi teritorijā jāizvieto, ņemot vērā insolāciju un valdošos vējus, lai veicinātu patīkama mikroklimata veidošanos teritorijā.</a:t>
            </a:r>
          </a:p>
          <a:p>
            <a:pPr lvl="2"/>
            <a:endParaRPr lang="lv-LV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867" y="333627"/>
            <a:ext cx="3698133" cy="5510463"/>
          </a:xfrm>
          <a:prstGeom prst="rect">
            <a:avLst/>
          </a:prstGeom>
        </p:spPr>
      </p:pic>
      <p:sp>
        <p:nvSpPr>
          <p:cNvPr id="5" name="TextBox 36"/>
          <p:cNvSpPr txBox="1">
            <a:spLocks noChangeArrowheads="1"/>
          </p:cNvSpPr>
          <p:nvPr/>
        </p:nvSpPr>
        <p:spPr bwMode="auto">
          <a:xfrm>
            <a:off x="8471880" y="5844090"/>
            <a:ext cx="37421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lv-LV" altLang="lv-LV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Att. </a:t>
            </a:r>
            <a:r>
              <a:rPr lang="en-CA" sz="1400" i="1" dirty="0">
                <a:cs typeface="Arial" charset="0"/>
              </a:rPr>
              <a:t>TOHU, Permanent </a:t>
            </a:r>
            <a:r>
              <a:rPr lang="en-CA" sz="1400" i="1" dirty="0" err="1">
                <a:cs typeface="Arial" charset="0"/>
              </a:rPr>
              <a:t>Bigtop</a:t>
            </a:r>
            <a:r>
              <a:rPr lang="en-CA" sz="1400" i="1" dirty="0">
                <a:cs typeface="Arial" charset="0"/>
              </a:rPr>
              <a:t>, </a:t>
            </a:r>
            <a:r>
              <a:rPr lang="en-CA" sz="1400" i="1" dirty="0" smtClean="0">
                <a:cs typeface="Arial" charset="0"/>
              </a:rPr>
              <a:t>Montreal</a:t>
            </a:r>
            <a:endParaRPr lang="lv-LV" altLang="lv-LV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73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/>
              <a:t>Ilgtspējīgi materiāli teritoriju labiekārtošanā: Ceļu segumi 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969" y="1353806"/>
            <a:ext cx="4876800" cy="47108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v-LV" sz="2000" dirty="0" smtClean="0"/>
              <a:t>Ilgtspējīgi ceļu seguma materiāli viennozīmīgi ir tie, kas ir ūdenscaurlaidīgi, jo tādējādi palīdz lietusūdeņu pārvaldībai teritorijās.</a:t>
            </a:r>
          </a:p>
          <a:p>
            <a:pPr marL="0" indent="0">
              <a:buNone/>
            </a:pPr>
            <a:r>
              <a:rPr lang="lv-LV" sz="2000" dirty="0"/>
              <a:t>Ū</a:t>
            </a:r>
            <a:r>
              <a:rPr lang="lv-LV" sz="2000" dirty="0" smtClean="0"/>
              <a:t>denscaurlaidīgie materiāli:</a:t>
            </a:r>
            <a:endParaRPr lang="lv-LV" sz="2000" dirty="0"/>
          </a:p>
          <a:p>
            <a:r>
              <a:rPr lang="lv-LV" sz="2000" dirty="0" smtClean="0"/>
              <a:t>ūdenscaurlaidīgais betons;</a:t>
            </a:r>
          </a:p>
          <a:p>
            <a:r>
              <a:rPr lang="lv-LV" sz="2000" dirty="0" smtClean="0"/>
              <a:t>plastmasas šūnas;</a:t>
            </a:r>
          </a:p>
          <a:p>
            <a:r>
              <a:rPr lang="lv-LV" sz="2000" dirty="0" smtClean="0"/>
              <a:t>porainais asfalts;</a:t>
            </a:r>
          </a:p>
          <a:p>
            <a:r>
              <a:rPr lang="lv-LV" sz="2000" dirty="0" smtClean="0"/>
              <a:t>šķembas;</a:t>
            </a:r>
          </a:p>
          <a:p>
            <a:r>
              <a:rPr lang="lv-LV" sz="2000" dirty="0" err="1" smtClean="0"/>
              <a:t>eko</a:t>
            </a:r>
            <a:r>
              <a:rPr lang="lv-LV" sz="2000" dirty="0" smtClean="0"/>
              <a:t> bruģis (betona, ķieģeļu);</a:t>
            </a:r>
          </a:p>
          <a:p>
            <a:r>
              <a:rPr lang="lv-LV" sz="2000" dirty="0" smtClean="0"/>
              <a:t>gumijas ieklājums;</a:t>
            </a:r>
          </a:p>
          <a:p>
            <a:r>
              <a:rPr lang="lv-LV" sz="2000" dirty="0" smtClean="0"/>
              <a:t>u.c.</a:t>
            </a:r>
          </a:p>
          <a:p>
            <a:endParaRPr lang="lv-LV" sz="2000" dirty="0" smtClean="0"/>
          </a:p>
          <a:p>
            <a:endParaRPr lang="lv-LV" sz="2000" dirty="0" smtClean="0"/>
          </a:p>
          <a:p>
            <a:endParaRPr lang="lv-LV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737" t="3952" r="4678" b="5514"/>
          <a:stretch/>
        </p:blipFill>
        <p:spPr>
          <a:xfrm>
            <a:off x="7684169" y="691024"/>
            <a:ext cx="3962400" cy="55473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87453" y="62116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i="1" dirty="0" smtClean="0"/>
              <a:t>Att. </a:t>
            </a:r>
            <a:r>
              <a:rPr lang="en-US" i="1" dirty="0"/>
              <a:t>http://gayshasurfaces.co.uk/new/index.php?id=21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26707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/>
              <a:t>Ilgtspējīgi materiāli teritoriju labiekārtošanā: Ceļu segumi 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969" y="1353806"/>
            <a:ext cx="4876800" cy="4710864"/>
          </a:xfrm>
        </p:spPr>
        <p:txBody>
          <a:bodyPr>
            <a:noAutofit/>
          </a:bodyPr>
          <a:lstStyle/>
          <a:p>
            <a:r>
              <a:rPr lang="lv-LV" sz="2000" dirty="0"/>
              <a:t>Eko bruģis ļauj apvienot zaļo zonu un betona segumu vienā veselā. Tas ir īpaši piemērots vietām, kurās vēlams saglabāt zaļo zonu, bet vajadzības gadījumā ļauj droši pa to manevrēt </a:t>
            </a:r>
            <a:r>
              <a:rPr lang="lv-LV" sz="2000" dirty="0" smtClean="0"/>
              <a:t>transportlīdzekļiem. Eko </a:t>
            </a:r>
            <a:r>
              <a:rPr lang="lv-LV" sz="2000" dirty="0"/>
              <a:t>bruģim ir augsta ūdens caurlaidības spēja. Tā pielietošana lielāku laukumu iesegumos nesarežģī lietus ūdeņu novadi – nav jāplāno papildus pasākumi nokrišņu ūdeņu savākšanā un novadīšanā.</a:t>
            </a:r>
          </a:p>
          <a:p>
            <a:endParaRPr lang="lv-LV" dirty="0" smtClean="0"/>
          </a:p>
        </p:txBody>
      </p:sp>
      <p:pic>
        <p:nvPicPr>
          <p:cNvPr id="6" name="Picture 5" descr="Internetseite_Parkplatzbau_Praxis_2011_001_1_0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486400" y="822435"/>
            <a:ext cx="6336632" cy="475219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486400" y="557814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i="1" dirty="0" smtClean="0"/>
              <a:t>Att. </a:t>
            </a:r>
            <a:r>
              <a:rPr lang="en-US" i="1" dirty="0" smtClean="0"/>
              <a:t>TTE</a:t>
            </a:r>
            <a:r>
              <a:rPr lang="en-US" i="1" dirty="0"/>
              <a:t>® grass grids and </a:t>
            </a:r>
            <a:r>
              <a:rPr lang="en-US" i="1" dirty="0" err="1"/>
              <a:t>pavings</a:t>
            </a:r>
            <a:r>
              <a:rPr lang="en-US" i="1" dirty="0"/>
              <a:t>: the strong ecological solution</a:t>
            </a:r>
            <a:endParaRPr lang="lv-LV" i="1" dirty="0"/>
          </a:p>
          <a:p>
            <a:r>
              <a:rPr lang="en-US" i="1" dirty="0"/>
              <a:t>http://www.huebner-lee.de/en/outdoorcar-parks/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90366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/>
              <a:t>Ilgtspējīgi materiāli teritoriju labiekārtošanā: Ceļu segumi 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969" y="1353806"/>
            <a:ext cx="4876800" cy="4710864"/>
          </a:xfrm>
        </p:spPr>
        <p:txBody>
          <a:bodyPr>
            <a:noAutofit/>
          </a:bodyPr>
          <a:lstStyle/>
          <a:p>
            <a:r>
              <a:rPr lang="lv-LV" sz="2000" b="1" dirty="0"/>
              <a:t>Plastmasas zāliena </a:t>
            </a:r>
            <a:r>
              <a:rPr lang="lv-LV" sz="2000" b="1" dirty="0" err="1"/>
              <a:t>aizsargšūnas</a:t>
            </a:r>
            <a:r>
              <a:rPr lang="lv-LV" sz="2000" b="1" dirty="0"/>
              <a:t> - š</a:t>
            </a:r>
            <a:r>
              <a:rPr lang="lv-LV" sz="2000" dirty="0"/>
              <a:t>ūnas ir izgatavo no augsta blīvuma polietilēna, tām ir telpiska struktūra</a:t>
            </a:r>
            <a:r>
              <a:rPr lang="lv-LV" sz="2000" dirty="0" smtClean="0"/>
              <a:t>. </a:t>
            </a:r>
            <a:r>
              <a:rPr lang="lv-LV" sz="2000" dirty="0"/>
              <a:t>Zāliena </a:t>
            </a:r>
            <a:r>
              <a:rPr lang="lv-LV" sz="2000" dirty="0" err="1"/>
              <a:t>aizsargšūnas</a:t>
            </a:r>
            <a:r>
              <a:rPr lang="lv-LV" sz="2000" dirty="0"/>
              <a:t> tiek izmantotas ar mērķi saglabāt estētisku, neizbraukātu un nenobradātu zālienu vietās, kas tiek pakļautas regulārai slodzei </a:t>
            </a:r>
            <a:endParaRPr lang="lv-LV" sz="2000" dirty="0" smtClean="0"/>
          </a:p>
          <a:p>
            <a:r>
              <a:rPr lang="lv-LV" sz="2000" dirty="0" smtClean="0"/>
              <a:t>Atšķirībā </a:t>
            </a:r>
            <a:r>
              <a:rPr lang="lv-LV" sz="2000" dirty="0"/>
              <a:t>no betona EKO bruģa, plastmasas zāliena </a:t>
            </a:r>
            <a:r>
              <a:rPr lang="lv-LV" sz="2000" dirty="0" err="1"/>
              <a:t>aizsargšūnas</a:t>
            </a:r>
            <a:r>
              <a:rPr lang="lv-LV" sz="2000" dirty="0"/>
              <a:t> saulē pastiprināti neuzkarst, zālienam saaugot, šūnas ir praktiski neredzamas, bet nodrošina ideālu stabilitāti.</a:t>
            </a:r>
          </a:p>
          <a:p>
            <a:endParaRPr lang="lv-LV" dirty="0" smtClean="0"/>
          </a:p>
        </p:txBody>
      </p:sp>
      <p:sp>
        <p:nvSpPr>
          <p:cNvPr id="7" name="Rectangle 6"/>
          <p:cNvSpPr/>
          <p:nvPr/>
        </p:nvSpPr>
        <p:spPr>
          <a:xfrm>
            <a:off x="5486400" y="557814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i="1" dirty="0" smtClean="0"/>
              <a:t>Att. Plastmasas zāliena </a:t>
            </a:r>
            <a:r>
              <a:rPr lang="lv-LV" i="1" dirty="0" err="1" smtClean="0"/>
              <a:t>aizsargšūnas</a:t>
            </a:r>
            <a:r>
              <a:rPr lang="lv-LV" i="1" dirty="0" smtClean="0"/>
              <a:t> </a:t>
            </a:r>
            <a:r>
              <a:rPr lang="en-US" i="1" dirty="0" smtClean="0"/>
              <a:t>http</a:t>
            </a:r>
            <a:r>
              <a:rPr lang="en-US" i="1" dirty="0"/>
              <a:t>://www.terram.com/products/porous-plastic-pavers/bodpave-85-porous-grass-gravel-paving-grid.html</a:t>
            </a:r>
            <a:endParaRPr lang="en-US" i="1" dirty="0"/>
          </a:p>
        </p:txBody>
      </p:sp>
      <p:pic>
        <p:nvPicPr>
          <p:cNvPr id="1026" name="Picture 2" descr="http://www.terram.com/assets/images/pages/full/New_BodPave_tall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68235"/>
            <a:ext cx="3878179" cy="468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918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5853" y="5387564"/>
            <a:ext cx="48126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i="1" dirty="0" smtClean="0"/>
              <a:t>Att. Asfalts ar 10% stikla piejaukumu.</a:t>
            </a:r>
          </a:p>
          <a:p>
            <a:r>
              <a:rPr lang="en-US" i="1" dirty="0"/>
              <a:t>http://www.opala.org/solid_waste/archive/recycled_products_guide.html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53" y="1475121"/>
            <a:ext cx="4989094" cy="3741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085" y="1475121"/>
            <a:ext cx="5359066" cy="37692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28085" y="5331168"/>
            <a:ext cx="48126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i="1" dirty="0" smtClean="0"/>
              <a:t>Att. Bērnu spēļlaukuma segums, kas 100% sastāv no pārstrādātām automašīnu riepām.</a:t>
            </a:r>
          </a:p>
          <a:p>
            <a:r>
              <a:rPr lang="en-US" i="1" dirty="0"/>
              <a:t>http://www.opala.org/solid_waste/archive/recycled_products_guide.html</a:t>
            </a:r>
            <a:endParaRPr lang="en-US" i="1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8243"/>
            <a:ext cx="10515600" cy="1325563"/>
          </a:xfrm>
        </p:spPr>
        <p:txBody>
          <a:bodyPr/>
          <a:lstStyle/>
          <a:p>
            <a:r>
              <a:rPr lang="lv-LV" dirty="0"/>
              <a:t>Ilgtspējīgi materiāli teritoriju labiekārtošanā: Ceļu segumi 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154680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1039</Words>
  <Application>Microsoft Office PowerPoint</Application>
  <PresentationFormat>Widescreen</PresentationFormat>
  <Paragraphs>120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Inovatīvi un ilgtspējīgi materiāli teritoriju labiekārtošanā</vt:lpstr>
      <vt:lpstr>Ilgtspējīgi materiāli</vt:lpstr>
      <vt:lpstr>Ilgtspējīgi materiāli</vt:lpstr>
      <vt:lpstr>Ilgtspējīgi materiāli</vt:lpstr>
      <vt:lpstr>Ilgtspējīgi materiāli</vt:lpstr>
      <vt:lpstr>Ilgtspējīgi materiāli teritoriju labiekārtošanā: Ceļu segumi </vt:lpstr>
      <vt:lpstr>Ilgtspējīgi materiāli teritoriju labiekārtošanā: Ceļu segumi </vt:lpstr>
      <vt:lpstr>Ilgtspējīgi materiāli teritoriju labiekārtošanā: Ceļu segumi </vt:lpstr>
      <vt:lpstr>Ilgtspējīgi materiāli teritoriju labiekārtošanā: Ceļu segumi </vt:lpstr>
      <vt:lpstr>Ilgtspējīgi materiāli teritoriju labiekārtošanā: Materiāli apstādījumos</vt:lpstr>
      <vt:lpstr>Ilgtspējīgi materiāli teritoriju labiekārtošanā: Materiāli apstādījumos</vt:lpstr>
      <vt:lpstr>Ilgtspējīgi materiāli teritoriju labiekārtošanā: Materiāli apstādījumos</vt:lpstr>
      <vt:lpstr>Ilgtspējīgi materiāli teritoriju labiekārtošanā: Materiāli apstādījumos</vt:lpstr>
      <vt:lpstr>Ilgtspējīgi materiāli teritoriju labiekārtošanā: Materiāli apstādījumos</vt:lpstr>
      <vt:lpstr>Ilgtspējīgi materiāli teritoriju labiekārtošanā: Materiāli apstādījumos</vt:lpstr>
      <vt:lpstr>Ilgtspējīgi materiāli teritoriju labiekārtošanā: Augsne</vt:lpstr>
      <vt:lpstr>Ilgtspējīgi materiāli teritoriju labiekārtošanā: Augsne</vt:lpstr>
      <vt:lpstr>Ilgtspējīgi materiāli teritoriju labiekārtošanā: Arhitektūras mazās formas</vt:lpstr>
      <vt:lpstr>Ilgtspējīgi materiāli teritoriju labiekārtošanā: Arhitektūras mazās formas</vt:lpstr>
      <vt:lpstr>Ilgtspējīgi materiāli teritoriju labiekārtošanā: Arhitektūras mazās formas</vt:lpstr>
      <vt:lpstr>Ilgtspējīgi materiāli teritoriju labiekārtošanā: Arhitektūras mazās formas</vt:lpstr>
      <vt:lpstr>Ilgtspējīgi materiāli teritoriju labiekārtošanā: Arhitektūras mazās formas</vt:lpstr>
      <vt:lpstr>Inovatīvie materiāli – ieskats nākotnē</vt:lpstr>
      <vt:lpstr>Inovatīvie materiāli – ieskats nākotnē</vt:lpstr>
      <vt:lpstr>Inovatīvie materiāli – ieskats nākotnē</vt:lpstr>
      <vt:lpstr>Inovatīvie materiāli – ieskats nākotnē</vt:lpstr>
      <vt:lpstr>Atsauces 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Teritoriju plānošanas loma un pamatprincipi klimata pārmaiņu mazināšanā</dc:title>
  <dc:creator>Lietotajs</dc:creator>
  <cp:lastModifiedBy>Lietotajs</cp:lastModifiedBy>
  <cp:revision>111</cp:revision>
  <cp:lastPrinted>2015-07-03T13:46:51Z</cp:lastPrinted>
  <dcterms:created xsi:type="dcterms:W3CDTF">2015-06-26T07:02:08Z</dcterms:created>
  <dcterms:modified xsi:type="dcterms:W3CDTF">2015-12-13T21:19:05Z</dcterms:modified>
</cp:coreProperties>
</file>